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mailto:contact@infomedai.com" TargetMode="External"/><Relationship Id="rId5" Type="http://schemas.openxmlformats.org/officeDocument/2006/relationships/hyperlink" Target="https://www.infomedai.com"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17433"/>
            <a:ext cx="7556421" cy="1417558"/>
          </a:xfrm>
          <a:prstGeom prst="rect">
            <a:avLst/>
          </a:prstGeom>
          <a:noFill/>
          <a:ln/>
        </p:spPr>
        <p:txBody>
          <a:bodyPr wrap="square" lIns="0" tIns="0" rIns="0" bIns="0" rtlCol="0" anchor="t"/>
          <a:lstStyle/>
          <a:p>
            <a:pPr algn="ctr" indent="0" marL="0">
              <a:lnSpc>
                <a:spcPts val="5550"/>
              </a:lnSpc>
              <a:buNone/>
            </a:pPr>
            <a:r>
              <a:rPr lang="en-US" sz="4450" b="1" dirty="0">
                <a:solidFill>
                  <a:srgbClr val="E2C2B3"/>
                </a:solidFill>
                <a:latin typeface="Noto Serif HK Bold" pitchFamily="34" charset="0"/>
                <a:ea typeface="Noto Serif HK Bold" pitchFamily="34" charset="-122"/>
                <a:cs typeface="Noto Serif HK Bold" pitchFamily="34" charset="-120"/>
              </a:rPr>
              <a:t>InfoMed AI:</a:t>
            </a:r>
            <a:pPr algn="ctr"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 Your Trusted Health Ally</a:t>
            </a:r>
            <a:endParaRPr lang="en-US" sz="4450" dirty="0"/>
          </a:p>
        </p:txBody>
      </p:sp>
      <p:sp>
        <p:nvSpPr>
          <p:cNvPr id="4" name="Text 1"/>
          <p:cNvSpPr/>
          <p:nvPr/>
        </p:nvSpPr>
        <p:spPr>
          <a:xfrm>
            <a:off x="793790" y="4075152"/>
            <a:ext cx="7556421" cy="1133951"/>
          </a:xfrm>
          <a:prstGeom prst="rect">
            <a:avLst/>
          </a:prstGeom>
          <a:noFill/>
          <a:ln/>
        </p:spPr>
        <p:txBody>
          <a:bodyPr wrap="square" lIns="0" tIns="0" rIns="0" bIns="0" rtlCol="0" anchor="t"/>
          <a:lstStyle/>
          <a:p>
            <a:pPr algn="ctr" indent="0" marL="0">
              <a:lnSpc>
                <a:spcPts val="4450"/>
              </a:lnSpc>
              <a:buNone/>
            </a:pPr>
            <a:r>
              <a:rPr lang="en-US" sz="3550" b="1" dirty="0">
                <a:solidFill>
                  <a:srgbClr val="FFF8F5"/>
                </a:solidFill>
                <a:latin typeface="Noto Serif HK Bold" pitchFamily="34" charset="0"/>
                <a:ea typeface="Noto Serif HK Bold" pitchFamily="34" charset="-122"/>
                <a:cs typeface="Noto Serif HK Bold" pitchFamily="34" charset="-120"/>
              </a:rPr>
              <a:t>Reimagining Healthcare in the Age of Information</a:t>
            </a:r>
            <a:endParaRPr lang="en-US" sz="3550" dirty="0"/>
          </a:p>
        </p:txBody>
      </p:sp>
      <p:sp>
        <p:nvSpPr>
          <p:cNvPr id="5" name="Text 2"/>
          <p:cNvSpPr/>
          <p:nvPr/>
        </p:nvSpPr>
        <p:spPr>
          <a:xfrm>
            <a:off x="793790" y="5549265"/>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DATAQUEST 2.0 | Team 79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76400"/>
            <a:ext cx="7556421" cy="3912870"/>
          </a:xfrm>
          <a:prstGeom prst="rect">
            <a:avLst/>
          </a:prstGeom>
          <a:noFill/>
          <a:ln/>
        </p:spPr>
        <p:txBody>
          <a:bodyPr wrap="square" lIns="0" tIns="0" rIns="0" bIns="0" rtlCol="0" anchor="t"/>
          <a:lstStyle/>
          <a:p>
            <a:pPr algn="ctr" indent="0" marL="0">
              <a:lnSpc>
                <a:spcPts val="7700"/>
              </a:lnSpc>
              <a:buNone/>
            </a:pPr>
            <a:r>
              <a:rPr lang="en-US" sz="6150" b="1" dirty="0">
                <a:solidFill>
                  <a:srgbClr val="FFF8F5"/>
                </a:solidFill>
                <a:latin typeface="Noto Serif HK Bold" pitchFamily="34" charset="0"/>
                <a:ea typeface="Noto Serif HK Bold" pitchFamily="34" charset="-122"/>
                <a:cs typeface="Noto Serif HK Bold" pitchFamily="34" charset="-120"/>
              </a:rPr>
              <a:t>Let's build a healthier, better-informed future together.</a:t>
            </a:r>
            <a:endParaRPr lang="en-US" sz="6150" dirty="0"/>
          </a:p>
        </p:txBody>
      </p:sp>
      <p:pic>
        <p:nvPicPr>
          <p:cNvPr id="4" name="Image 1" descr="preencoded.png">
            <a:hlinkClick r:id="rId3" tooltip=""/>
          </p:cNvPr>
          <p:cNvPicPr>
            <a:picLocks noChangeAspect="1"/>
          </p:cNvPicPr>
          <p:nvPr/>
        </p:nvPicPr>
        <p:blipFill>
          <a:blip r:embed="rId2"/>
          <a:stretch>
            <a:fillRect/>
          </a:stretch>
        </p:blipFill>
        <p:spPr>
          <a:xfrm>
            <a:off x="793790" y="5929432"/>
            <a:ext cx="3299222" cy="623768"/>
          </a:xfrm>
          <a:prstGeom prst="rect">
            <a:avLst/>
          </a:prstGeom>
        </p:spPr>
      </p:pic>
      <p:pic>
        <p:nvPicPr>
          <p:cNvPr id="5" name="Image 2" descr="preencoded.png">
            <a:hlinkClick r:id="rId5" tooltip=""/>
          </p:cNvPr>
          <p:cNvPicPr>
            <a:picLocks noChangeAspect="1"/>
          </p:cNvPicPr>
          <p:nvPr/>
        </p:nvPicPr>
        <p:blipFill>
          <a:blip r:embed="rId4"/>
          <a:stretch>
            <a:fillRect/>
          </a:stretch>
        </p:blipFill>
        <p:spPr>
          <a:xfrm>
            <a:off x="4206359" y="5929432"/>
            <a:ext cx="2411254"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7586"/>
            <a:ext cx="12001262" cy="708779"/>
          </a:xfrm>
          <a:prstGeom prst="rect">
            <a:avLst/>
          </a:prstGeom>
          <a:noFill/>
          <a:ln/>
        </p:spPr>
        <p:txBody>
          <a:bodyPr wrap="none" lIns="0" tIns="0" rIns="0" bIns="0" rtlCol="0" anchor="t"/>
          <a:lstStyle/>
          <a:p>
            <a:pPr algn="l"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The Problem: A Crisis of Trust and Health</a:t>
            </a:r>
            <a:endParaRPr lang="en-US" sz="4450" dirty="0"/>
          </a:p>
        </p:txBody>
      </p:sp>
      <p:sp>
        <p:nvSpPr>
          <p:cNvPr id="3" name="Text 1"/>
          <p:cNvSpPr/>
          <p:nvPr/>
        </p:nvSpPr>
        <p:spPr>
          <a:xfrm>
            <a:off x="793790" y="279999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search for reliable health information is failing. Eighty percent of adults seek answers online, only to face a dangerous "infodemic" that undermines well-being and overloads healthcare systems.</a:t>
            </a:r>
            <a:endParaRPr lang="en-US" sz="1750" dirty="0"/>
          </a:p>
        </p:txBody>
      </p:sp>
      <p:sp>
        <p:nvSpPr>
          <p:cNvPr id="4" name="Shape 2"/>
          <p:cNvSpPr/>
          <p:nvPr/>
        </p:nvSpPr>
        <p:spPr>
          <a:xfrm>
            <a:off x="793790" y="3780949"/>
            <a:ext cx="4196358" cy="2810947"/>
          </a:xfrm>
          <a:prstGeom prst="roundRect">
            <a:avLst>
              <a:gd name="adj" fmla="val 5205"/>
            </a:avLst>
          </a:prstGeom>
          <a:solidFill>
            <a:srgbClr val="403234"/>
          </a:solidFill>
          <a:ln w="30480">
            <a:solidFill>
              <a:srgbClr val="786A6C"/>
            </a:solidFill>
            <a:prstDash val="solid"/>
          </a:ln>
        </p:spPr>
      </p:sp>
      <p:sp>
        <p:nvSpPr>
          <p:cNvPr id="5" name="Shape 3"/>
          <p:cNvSpPr/>
          <p:nvPr/>
        </p:nvSpPr>
        <p:spPr>
          <a:xfrm>
            <a:off x="763310" y="3780949"/>
            <a:ext cx="121920" cy="2810947"/>
          </a:xfrm>
          <a:prstGeom prst="roundRect">
            <a:avLst>
              <a:gd name="adj" fmla="val 27907"/>
            </a:avLst>
          </a:prstGeom>
          <a:solidFill>
            <a:srgbClr val="E2C2B3"/>
          </a:solidFill>
          <a:ln/>
        </p:spPr>
      </p:sp>
      <p:sp>
        <p:nvSpPr>
          <p:cNvPr id="6" name="Text 4"/>
          <p:cNvSpPr/>
          <p:nvPr/>
        </p:nvSpPr>
        <p:spPr>
          <a:xfrm>
            <a:off x="1142524" y="4038243"/>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Widespread Misinformation</a:t>
            </a:r>
            <a:endParaRPr lang="en-US" sz="2200" dirty="0"/>
          </a:p>
        </p:txBody>
      </p:sp>
      <p:sp>
        <p:nvSpPr>
          <p:cNvPr id="7" name="Text 5"/>
          <p:cNvSpPr/>
          <p:nvPr/>
        </p:nvSpPr>
        <p:spPr>
          <a:xfrm>
            <a:off x="1142524" y="4882991"/>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During an outbreak, up to </a:t>
            </a:r>
            <a:pPr algn="l" indent="0" marL="0">
              <a:lnSpc>
                <a:spcPts val="2850"/>
              </a:lnSpc>
              <a:buNone/>
            </a:pPr>
            <a:r>
              <a:rPr lang="en-US" sz="1750" dirty="0">
                <a:solidFill>
                  <a:srgbClr val="E2C2B3"/>
                </a:solidFill>
                <a:latin typeface="Noto Serif HK" pitchFamily="34" charset="0"/>
                <a:ea typeface="Noto Serif HK" pitchFamily="34" charset="-122"/>
                <a:cs typeface="Noto Serif HK" pitchFamily="34" charset="-120"/>
              </a:rPr>
              <a:t>87%</a:t>
            </a:r>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 of public social media content is false, fueling panic and eroding trust in science.</a:t>
            </a:r>
            <a:endParaRPr lang="en-US" sz="1750" dirty="0"/>
          </a:p>
        </p:txBody>
      </p:sp>
      <p:sp>
        <p:nvSpPr>
          <p:cNvPr id="8" name="Shape 6"/>
          <p:cNvSpPr/>
          <p:nvPr/>
        </p:nvSpPr>
        <p:spPr>
          <a:xfrm>
            <a:off x="5216962" y="3780949"/>
            <a:ext cx="4196358" cy="2810947"/>
          </a:xfrm>
          <a:prstGeom prst="roundRect">
            <a:avLst>
              <a:gd name="adj" fmla="val 5205"/>
            </a:avLst>
          </a:prstGeom>
          <a:solidFill>
            <a:srgbClr val="403234"/>
          </a:solidFill>
          <a:ln w="30480">
            <a:solidFill>
              <a:srgbClr val="786A6C"/>
            </a:solidFill>
            <a:prstDash val="solid"/>
          </a:ln>
        </p:spPr>
      </p:sp>
      <p:sp>
        <p:nvSpPr>
          <p:cNvPr id="9" name="Shape 7"/>
          <p:cNvSpPr/>
          <p:nvPr/>
        </p:nvSpPr>
        <p:spPr>
          <a:xfrm>
            <a:off x="5186482" y="3780949"/>
            <a:ext cx="121920" cy="2810947"/>
          </a:xfrm>
          <a:prstGeom prst="roundRect">
            <a:avLst>
              <a:gd name="adj" fmla="val 27907"/>
            </a:avLst>
          </a:prstGeom>
          <a:solidFill>
            <a:srgbClr val="E2C2B3"/>
          </a:solidFill>
          <a:ln/>
        </p:spPr>
      </p:sp>
      <p:sp>
        <p:nvSpPr>
          <p:cNvPr id="10" name="Text 8"/>
          <p:cNvSpPr/>
          <p:nvPr/>
        </p:nvSpPr>
        <p:spPr>
          <a:xfrm>
            <a:off x="5565696" y="4038243"/>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Dangerous Health Outcomes</a:t>
            </a:r>
            <a:endParaRPr lang="en-US" sz="2200" dirty="0"/>
          </a:p>
        </p:txBody>
      </p:sp>
      <p:sp>
        <p:nvSpPr>
          <p:cNvPr id="11" name="Text 9"/>
          <p:cNvSpPr/>
          <p:nvPr/>
        </p:nvSpPr>
        <p:spPr>
          <a:xfrm>
            <a:off x="5565696" y="4882991"/>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Confusion leads to delayed treatment, poor health choices, and accelerated disease spread.</a:t>
            </a:r>
            <a:endParaRPr lang="en-US" sz="1750" dirty="0"/>
          </a:p>
        </p:txBody>
      </p:sp>
      <p:sp>
        <p:nvSpPr>
          <p:cNvPr id="12" name="Shape 10"/>
          <p:cNvSpPr/>
          <p:nvPr/>
        </p:nvSpPr>
        <p:spPr>
          <a:xfrm>
            <a:off x="9640133" y="3780949"/>
            <a:ext cx="4196358" cy="2810947"/>
          </a:xfrm>
          <a:prstGeom prst="roundRect">
            <a:avLst>
              <a:gd name="adj" fmla="val 5205"/>
            </a:avLst>
          </a:prstGeom>
          <a:solidFill>
            <a:srgbClr val="403234"/>
          </a:solidFill>
          <a:ln w="30480">
            <a:solidFill>
              <a:srgbClr val="786A6C"/>
            </a:solidFill>
            <a:prstDash val="solid"/>
          </a:ln>
        </p:spPr>
      </p:sp>
      <p:sp>
        <p:nvSpPr>
          <p:cNvPr id="13" name="Shape 11"/>
          <p:cNvSpPr/>
          <p:nvPr/>
        </p:nvSpPr>
        <p:spPr>
          <a:xfrm>
            <a:off x="9609653" y="3780949"/>
            <a:ext cx="121920" cy="2810947"/>
          </a:xfrm>
          <a:prstGeom prst="roundRect">
            <a:avLst>
              <a:gd name="adj" fmla="val 27907"/>
            </a:avLst>
          </a:prstGeom>
          <a:solidFill>
            <a:srgbClr val="E2C2B3"/>
          </a:solidFill>
          <a:ln/>
        </p:spPr>
      </p:sp>
      <p:sp>
        <p:nvSpPr>
          <p:cNvPr id="14" name="Text 12"/>
          <p:cNvSpPr/>
          <p:nvPr/>
        </p:nvSpPr>
        <p:spPr>
          <a:xfrm>
            <a:off x="9988868" y="40382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System Overload</a:t>
            </a:r>
            <a:endParaRPr lang="en-US" sz="2200" dirty="0"/>
          </a:p>
        </p:txBody>
      </p:sp>
      <p:sp>
        <p:nvSpPr>
          <p:cNvPr id="15" name="Text 13"/>
          <p:cNvSpPr/>
          <p:nvPr/>
        </p:nvSpPr>
        <p:spPr>
          <a:xfrm>
            <a:off x="9988868" y="4528661"/>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Preventable illness and patient anxiety place an immense, unsustainable burden on our healthcare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0805"/>
          </a:xfrm>
          <a:prstGeom prst="rect">
            <a:avLst/>
          </a:prstGeom>
        </p:spPr>
      </p:pic>
      <p:sp>
        <p:nvSpPr>
          <p:cNvPr id="3" name="Text 0"/>
          <p:cNvSpPr/>
          <p:nvPr/>
        </p:nvSpPr>
        <p:spPr>
          <a:xfrm>
            <a:off x="758428" y="3373041"/>
            <a:ext cx="13113544" cy="657582"/>
          </a:xfrm>
          <a:prstGeom prst="rect">
            <a:avLst/>
          </a:prstGeom>
          <a:noFill/>
          <a:ln/>
        </p:spPr>
        <p:txBody>
          <a:bodyPr wrap="none" lIns="0" tIns="0" rIns="0" bIns="0" rtlCol="0" anchor="t"/>
          <a:lstStyle/>
          <a:p>
            <a:pPr algn="ctr" indent="0" marL="0">
              <a:lnSpc>
                <a:spcPts val="5150"/>
              </a:lnSpc>
              <a:buNone/>
            </a:pPr>
            <a:r>
              <a:rPr lang="en-US" sz="4100" b="1" dirty="0">
                <a:solidFill>
                  <a:srgbClr val="FFF8F5"/>
                </a:solidFill>
                <a:latin typeface="Noto Serif HK Bold" pitchFamily="34" charset="0"/>
                <a:ea typeface="Noto Serif HK Bold" pitchFamily="34" charset="-122"/>
                <a:cs typeface="Noto Serif HK Bold" pitchFamily="34" charset="-120"/>
              </a:rPr>
              <a:t>Our Solution: Accessible, Verified Guidance, 24/7</a:t>
            </a:r>
            <a:endParaRPr lang="en-US" sz="4100" dirty="0"/>
          </a:p>
        </p:txBody>
      </p:sp>
      <p:sp>
        <p:nvSpPr>
          <p:cNvPr id="4" name="Text 1"/>
          <p:cNvSpPr/>
          <p:nvPr/>
        </p:nvSpPr>
        <p:spPr>
          <a:xfrm>
            <a:off x="736640" y="4346258"/>
            <a:ext cx="13157121" cy="1815227"/>
          </a:xfrm>
          <a:prstGeom prst="rect">
            <a:avLst/>
          </a:prstGeom>
          <a:noFill/>
          <a:ln/>
        </p:spPr>
        <p:txBody>
          <a:bodyPr wrap="square" lIns="0" tIns="0" rIns="0" bIns="0" rtlCol="0" anchor="t"/>
          <a:lstStyle/>
          <a:p>
            <a:pPr algn="ctr" indent="0" marL="0">
              <a:lnSpc>
                <a:spcPts val="7100"/>
              </a:lnSpc>
              <a:buNone/>
            </a:pPr>
            <a:r>
              <a:rPr lang="en-US" sz="5700" b="1" dirty="0">
                <a:solidFill>
                  <a:srgbClr val="E2C2B3"/>
                </a:solidFill>
                <a:latin typeface="Noto Serif HK Bold" pitchFamily="34" charset="0"/>
                <a:ea typeface="Noto Serif HK Bold" pitchFamily="34" charset="-122"/>
                <a:cs typeface="Noto Serif HK Bold" pitchFamily="34" charset="-120"/>
              </a:rPr>
              <a:t>InfoMed AI</a:t>
            </a:r>
            <a:pPr algn="ctr" indent="0" marL="0">
              <a:lnSpc>
                <a:spcPts val="7100"/>
              </a:lnSpc>
              <a:buNone/>
            </a:pPr>
            <a:r>
              <a:rPr lang="en-US" sz="5700" b="1" dirty="0">
                <a:solidFill>
                  <a:srgbClr val="FFF8F5"/>
                </a:solidFill>
                <a:latin typeface="Noto Serif HK Bold" pitchFamily="34" charset="0"/>
                <a:ea typeface="Noto Serif HK Bold" pitchFamily="34" charset="-122"/>
                <a:cs typeface="Noto Serif HK Bold" pitchFamily="34" charset="-120"/>
              </a:rPr>
              <a:t>: Your AI-Powered Health Ally</a:t>
            </a:r>
            <a:endParaRPr lang="en-US" sz="5700" dirty="0"/>
          </a:p>
        </p:txBody>
      </p:sp>
      <p:sp>
        <p:nvSpPr>
          <p:cNvPr id="5" name="Text 2"/>
          <p:cNvSpPr/>
          <p:nvPr/>
        </p:nvSpPr>
        <p:spPr>
          <a:xfrm>
            <a:off x="736640" y="6477119"/>
            <a:ext cx="13157121" cy="1010126"/>
          </a:xfrm>
          <a:prstGeom prst="rect">
            <a:avLst/>
          </a:prstGeom>
          <a:noFill/>
          <a:ln/>
        </p:spPr>
        <p:txBody>
          <a:bodyPr wrap="square" lIns="0" tIns="0" rIns="0" bIns="0" rtlCol="0" anchor="t"/>
          <a:lstStyle/>
          <a:p>
            <a:pPr algn="ctr" indent="0" marL="0">
              <a:lnSpc>
                <a:spcPts val="2650"/>
              </a:lnSpc>
              <a:buNone/>
            </a:pPr>
            <a:r>
              <a:rPr lang="en-US" sz="1650" dirty="0">
                <a:solidFill>
                  <a:srgbClr val="D3C9C5"/>
                </a:solidFill>
                <a:latin typeface="Noto Serif HK" pitchFamily="34" charset="0"/>
                <a:ea typeface="Noto Serif HK" pitchFamily="34" charset="-122"/>
                <a:cs typeface="Noto Serif HK" pitchFamily="34" charset="-120"/>
              </a:rPr>
              <a:t>We deploy InfoMed AI, an AI-powered health ally designed to deliver the right information at the right time. Our platform provides every user with an intuitive, interactive resource, cutting through the noise with verified guidance when it matters most. We are moving from information chaos to a single source of truth.</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4055"/>
            <a:ext cx="10224254" cy="708779"/>
          </a:xfrm>
          <a:prstGeom prst="rect">
            <a:avLst/>
          </a:prstGeom>
          <a:noFill/>
          <a:ln/>
        </p:spPr>
        <p:txBody>
          <a:bodyPr wrap="none" lIns="0" tIns="0" rIns="0" bIns="0" rtlCol="0" anchor="t"/>
          <a:lstStyle/>
          <a:p>
            <a:pPr algn="l"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How It Works: Engineered for Trust</a:t>
            </a:r>
            <a:endParaRPr lang="en-US" sz="4450" dirty="0"/>
          </a:p>
        </p:txBody>
      </p:sp>
      <p:sp>
        <p:nvSpPr>
          <p:cNvPr id="3" name="Text 1"/>
          <p:cNvSpPr/>
          <p:nvPr/>
        </p:nvSpPr>
        <p:spPr>
          <a:xfrm>
            <a:off x="793790" y="217646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methodology is built on a four-pillar framework to ensure unparalleled reliability and accuracy.</a:t>
            </a:r>
            <a:endParaRPr lang="en-US" sz="1750" dirty="0"/>
          </a:p>
        </p:txBody>
      </p:sp>
      <p:sp>
        <p:nvSpPr>
          <p:cNvPr id="4" name="Text 2"/>
          <p:cNvSpPr/>
          <p:nvPr/>
        </p:nvSpPr>
        <p:spPr>
          <a:xfrm>
            <a:off x="793790" y="279451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01</a:t>
            </a:r>
            <a:endParaRPr lang="en-US" sz="1750" dirty="0"/>
          </a:p>
        </p:txBody>
      </p:sp>
      <p:sp>
        <p:nvSpPr>
          <p:cNvPr id="5" name="Shape 3"/>
          <p:cNvSpPr/>
          <p:nvPr/>
        </p:nvSpPr>
        <p:spPr>
          <a:xfrm>
            <a:off x="793790" y="3149560"/>
            <a:ext cx="6407944" cy="30480"/>
          </a:xfrm>
          <a:prstGeom prst="rect">
            <a:avLst/>
          </a:prstGeom>
          <a:solidFill>
            <a:srgbClr val="E2C2B3"/>
          </a:solidFill>
          <a:ln/>
        </p:spPr>
      </p:sp>
      <p:sp>
        <p:nvSpPr>
          <p:cNvPr id="6" name="Text 4"/>
          <p:cNvSpPr/>
          <p:nvPr/>
        </p:nvSpPr>
        <p:spPr>
          <a:xfrm>
            <a:off x="793790" y="3323868"/>
            <a:ext cx="3325058"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Verified Data Ingestion</a:t>
            </a:r>
            <a:endParaRPr lang="en-US" sz="2200" dirty="0"/>
          </a:p>
        </p:txBody>
      </p:sp>
      <p:sp>
        <p:nvSpPr>
          <p:cNvPr id="7" name="Text 5"/>
          <p:cNvSpPr/>
          <p:nvPr/>
        </p:nvSpPr>
        <p:spPr>
          <a:xfrm>
            <a:off x="793790" y="381428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We source data exclusively from premier global authorities like the WHO and CDC. No exceptions.</a:t>
            </a:r>
            <a:endParaRPr lang="en-US" sz="1750" dirty="0"/>
          </a:p>
        </p:txBody>
      </p:sp>
      <p:sp>
        <p:nvSpPr>
          <p:cNvPr id="8" name="Text 6"/>
          <p:cNvSpPr/>
          <p:nvPr/>
        </p:nvSpPr>
        <p:spPr>
          <a:xfrm>
            <a:off x="7428548" y="279451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02</a:t>
            </a:r>
            <a:endParaRPr lang="en-US" sz="1750" dirty="0"/>
          </a:p>
        </p:txBody>
      </p:sp>
      <p:sp>
        <p:nvSpPr>
          <p:cNvPr id="9" name="Shape 7"/>
          <p:cNvSpPr/>
          <p:nvPr/>
        </p:nvSpPr>
        <p:spPr>
          <a:xfrm>
            <a:off x="7428548" y="3149560"/>
            <a:ext cx="6408063" cy="30480"/>
          </a:xfrm>
          <a:prstGeom prst="rect">
            <a:avLst/>
          </a:prstGeom>
          <a:solidFill>
            <a:srgbClr val="E2C2B3"/>
          </a:solidFill>
          <a:ln/>
        </p:spPr>
      </p:sp>
      <p:sp>
        <p:nvSpPr>
          <p:cNvPr id="10" name="Text 8"/>
          <p:cNvSpPr/>
          <p:nvPr/>
        </p:nvSpPr>
        <p:spPr>
          <a:xfrm>
            <a:off x="7428548" y="3323868"/>
            <a:ext cx="4151114"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Intelligent Knowledge Graph</a:t>
            </a:r>
            <a:endParaRPr lang="en-US" sz="2200" dirty="0"/>
          </a:p>
        </p:txBody>
      </p:sp>
      <p:sp>
        <p:nvSpPr>
          <p:cNvPr id="11" name="Text 9"/>
          <p:cNvSpPr/>
          <p:nvPr/>
        </p:nvSpPr>
        <p:spPr>
          <a:xfrm>
            <a:off x="7428548" y="3814286"/>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 is structured into a sophisticated model that maps symptoms, conditions, and medically-sound next steps.</a:t>
            </a:r>
            <a:endParaRPr lang="en-US" sz="1750" dirty="0"/>
          </a:p>
        </p:txBody>
      </p:sp>
      <p:sp>
        <p:nvSpPr>
          <p:cNvPr id="12" name="Text 10"/>
          <p:cNvSpPr/>
          <p:nvPr/>
        </p:nvSpPr>
        <p:spPr>
          <a:xfrm>
            <a:off x="793790" y="493692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03</a:t>
            </a:r>
            <a:endParaRPr lang="en-US" sz="1750" dirty="0"/>
          </a:p>
        </p:txBody>
      </p:sp>
      <p:sp>
        <p:nvSpPr>
          <p:cNvPr id="13" name="Shape 11"/>
          <p:cNvSpPr/>
          <p:nvPr/>
        </p:nvSpPr>
        <p:spPr>
          <a:xfrm>
            <a:off x="793790" y="5291971"/>
            <a:ext cx="6407944" cy="30480"/>
          </a:xfrm>
          <a:prstGeom prst="rect">
            <a:avLst/>
          </a:prstGeom>
          <a:solidFill>
            <a:srgbClr val="E2C2B3"/>
          </a:solidFill>
          <a:ln/>
        </p:spPr>
      </p:sp>
      <p:sp>
        <p:nvSpPr>
          <p:cNvPr id="14" name="Text 12"/>
          <p:cNvSpPr/>
          <p:nvPr/>
        </p:nvSpPr>
        <p:spPr>
          <a:xfrm>
            <a:off x="793790" y="5466278"/>
            <a:ext cx="3672483"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Intuitive User Experience</a:t>
            </a:r>
            <a:endParaRPr lang="en-US" sz="2200" dirty="0"/>
          </a:p>
        </p:txBody>
      </p:sp>
      <p:sp>
        <p:nvSpPr>
          <p:cNvPr id="15" name="Text 13"/>
          <p:cNvSpPr/>
          <p:nvPr/>
        </p:nvSpPr>
        <p:spPr>
          <a:xfrm>
            <a:off x="793790" y="5956697"/>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A conversational interface designed for simplicity and accessibility, ensuring anyone can get clear answers quickly.</a:t>
            </a:r>
            <a:endParaRPr lang="en-US" sz="1750" dirty="0"/>
          </a:p>
        </p:txBody>
      </p:sp>
      <p:sp>
        <p:nvSpPr>
          <p:cNvPr id="16" name="Text 14"/>
          <p:cNvSpPr/>
          <p:nvPr/>
        </p:nvSpPr>
        <p:spPr>
          <a:xfrm>
            <a:off x="7428548" y="493692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04</a:t>
            </a:r>
            <a:endParaRPr lang="en-US" sz="1750" dirty="0"/>
          </a:p>
        </p:txBody>
      </p:sp>
      <p:sp>
        <p:nvSpPr>
          <p:cNvPr id="17" name="Shape 15"/>
          <p:cNvSpPr/>
          <p:nvPr/>
        </p:nvSpPr>
        <p:spPr>
          <a:xfrm>
            <a:off x="7428548" y="5291971"/>
            <a:ext cx="6408063" cy="30480"/>
          </a:xfrm>
          <a:prstGeom prst="rect">
            <a:avLst/>
          </a:prstGeom>
          <a:solidFill>
            <a:srgbClr val="E2C2B3"/>
          </a:solidFill>
          <a:ln/>
        </p:spPr>
      </p:sp>
      <p:sp>
        <p:nvSpPr>
          <p:cNvPr id="18" name="Text 16"/>
          <p:cNvSpPr/>
          <p:nvPr/>
        </p:nvSpPr>
        <p:spPr>
          <a:xfrm>
            <a:off x="7428548" y="5466278"/>
            <a:ext cx="3646408"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Continuous Optimization</a:t>
            </a:r>
            <a:endParaRPr lang="en-US" sz="2200" dirty="0"/>
          </a:p>
        </p:txBody>
      </p:sp>
      <p:sp>
        <p:nvSpPr>
          <p:cNvPr id="19" name="Text 17"/>
          <p:cNvSpPr/>
          <p:nvPr/>
        </p:nvSpPr>
        <p:spPr>
          <a:xfrm>
            <a:off x="7428548" y="5956697"/>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Rigorous performance monitoring and model updates post-launch maintain peak accuracy and relevance.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3946"/>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Our Competitive Advantage: A Specialized Focus</a:t>
            </a:r>
            <a:endParaRPr lang="en-US" sz="4450" dirty="0"/>
          </a:p>
        </p:txBody>
      </p:sp>
      <p:sp>
        <p:nvSpPr>
          <p:cNvPr id="3" name="Text 1"/>
          <p:cNvSpPr/>
          <p:nvPr/>
        </p:nvSpPr>
        <p:spPr>
          <a:xfrm>
            <a:off x="793790" y="296513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Generalist tools cannot solve a specialist problem. Our dedicated focus is our strategic advantage over existing alternatives.</a:t>
            </a:r>
            <a:endParaRPr lang="en-US" sz="1750" dirty="0"/>
          </a:p>
        </p:txBody>
      </p:sp>
      <p:sp>
        <p:nvSpPr>
          <p:cNvPr id="4" name="Text 2"/>
          <p:cNvSpPr/>
          <p:nvPr/>
        </p:nvSpPr>
        <p:spPr>
          <a:xfrm>
            <a:off x="793790" y="41729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General AI (LLMs)</a:t>
            </a:r>
            <a:endParaRPr lang="en-US" sz="2200" dirty="0"/>
          </a:p>
        </p:txBody>
      </p:sp>
      <p:sp>
        <p:nvSpPr>
          <p:cNvPr id="5" name="Text 3"/>
          <p:cNvSpPr/>
          <p:nvPr/>
        </p:nvSpPr>
        <p:spPr>
          <a:xfrm>
            <a:off x="793790" y="4754047"/>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Powerful but non-specialized tools that rely on unverified public data and lack clinical guardrails for safe health guidance.</a:t>
            </a:r>
            <a:endParaRPr lang="en-US" sz="1750" dirty="0"/>
          </a:p>
        </p:txBody>
      </p:sp>
      <p:sp>
        <p:nvSpPr>
          <p:cNvPr id="6" name="Text 4"/>
          <p:cNvSpPr/>
          <p:nvPr/>
        </p:nvSpPr>
        <p:spPr>
          <a:xfrm>
            <a:off x="5332928" y="41729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Basic Health Bots</a:t>
            </a:r>
            <a:endParaRPr lang="en-US" sz="2200" dirty="0"/>
          </a:p>
        </p:txBody>
      </p:sp>
      <p:sp>
        <p:nvSpPr>
          <p:cNvPr id="7" name="Text 5"/>
          <p:cNvSpPr/>
          <p:nvPr/>
        </p:nvSpPr>
        <p:spPr>
          <a:xfrm>
            <a:off x="5332928" y="4754047"/>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Limited to simple, pre-scripted Q&amp;A. Purely reactive and lack proactive capabilities or deep integration.</a:t>
            </a:r>
            <a:endParaRPr lang="en-US" sz="1750" dirty="0"/>
          </a:p>
        </p:txBody>
      </p:sp>
      <p:sp>
        <p:nvSpPr>
          <p:cNvPr id="8" name="Text 6"/>
          <p:cNvSpPr/>
          <p:nvPr/>
        </p:nvSpPr>
        <p:spPr>
          <a:xfrm>
            <a:off x="9872067" y="41729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2C2B3"/>
                </a:solidFill>
                <a:latin typeface="Noto Serif HK Bold" pitchFamily="34" charset="0"/>
                <a:ea typeface="Noto Serif HK Bold" pitchFamily="34" charset="-122"/>
                <a:cs typeface="Noto Serif HK Bold" pitchFamily="34" charset="-120"/>
              </a:rPr>
              <a:t>InfoMed AI</a:t>
            </a:r>
            <a:endParaRPr lang="en-US" sz="2200" dirty="0"/>
          </a:p>
        </p:txBody>
      </p:sp>
      <p:sp>
        <p:nvSpPr>
          <p:cNvPr id="9" name="Text 7"/>
          <p:cNvSpPr/>
          <p:nvPr/>
        </p:nvSpPr>
        <p:spPr>
          <a:xfrm>
            <a:off x="9872067" y="4754047"/>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A purpose-built system combining clinically vetted knowledge for trusted answers, proactive community alerts, and deep integration with local health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670" y="619720"/>
            <a:ext cx="10993160" cy="704255"/>
          </a:xfrm>
          <a:prstGeom prst="rect">
            <a:avLst/>
          </a:prstGeom>
          <a:noFill/>
          <a:ln/>
        </p:spPr>
        <p:txBody>
          <a:bodyPr wrap="none" lIns="0" tIns="0" rIns="0" bIns="0" rtlCol="0" anchor="t"/>
          <a:lstStyle/>
          <a:p>
            <a:pPr algn="l" indent="0" marL="0">
              <a:lnSpc>
                <a:spcPts val="5500"/>
              </a:lnSpc>
              <a:buNone/>
            </a:pPr>
            <a:r>
              <a:rPr lang="en-US" sz="4400" b="1" dirty="0">
                <a:solidFill>
                  <a:srgbClr val="FFF8F5"/>
                </a:solidFill>
                <a:latin typeface="Noto Serif HK Bold" pitchFamily="34" charset="0"/>
                <a:ea typeface="Noto Serif HK Bold" pitchFamily="34" charset="-122"/>
                <a:cs typeface="Noto Serif HK Bold" pitchFamily="34" charset="-120"/>
              </a:rPr>
              <a:t>Our Roadmap: From Ally to Ecosystem</a:t>
            </a:r>
            <a:endParaRPr lang="en-US" sz="4400" dirty="0"/>
          </a:p>
        </p:txBody>
      </p:sp>
      <p:sp>
        <p:nvSpPr>
          <p:cNvPr id="3" name="Text 1"/>
          <p:cNvSpPr/>
          <p:nvPr/>
        </p:nvSpPr>
        <p:spPr>
          <a:xfrm>
            <a:off x="788670" y="1774627"/>
            <a:ext cx="13053060" cy="360521"/>
          </a:xfrm>
          <a:prstGeom prst="rect">
            <a:avLst/>
          </a:prstGeom>
          <a:noFill/>
          <a:ln/>
        </p:spPr>
        <p:txBody>
          <a:bodyPr wrap="none" lIns="0" tIns="0" rIns="0" bIns="0" rtlCol="0" anchor="t"/>
          <a:lstStyle/>
          <a:p>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Our vision extends beyond answers to full-circle health support.</a:t>
            </a:r>
            <a:endParaRPr lang="en-US" sz="1750" dirty="0"/>
          </a:p>
        </p:txBody>
      </p:sp>
      <p:sp>
        <p:nvSpPr>
          <p:cNvPr id="4" name="Shape 2"/>
          <p:cNvSpPr/>
          <p:nvPr/>
        </p:nvSpPr>
        <p:spPr>
          <a:xfrm>
            <a:off x="7299960" y="2388632"/>
            <a:ext cx="30480" cy="5222319"/>
          </a:xfrm>
          <a:prstGeom prst="roundRect">
            <a:avLst>
              <a:gd name="adj" fmla="val 110909"/>
            </a:avLst>
          </a:prstGeom>
          <a:solidFill>
            <a:srgbClr val="786A6C"/>
          </a:solidFill>
          <a:ln/>
        </p:spPr>
      </p:sp>
      <p:sp>
        <p:nvSpPr>
          <p:cNvPr id="5" name="Shape 3"/>
          <p:cNvSpPr/>
          <p:nvPr/>
        </p:nvSpPr>
        <p:spPr>
          <a:xfrm>
            <a:off x="6416159" y="2626876"/>
            <a:ext cx="676037" cy="30480"/>
          </a:xfrm>
          <a:prstGeom prst="roundRect">
            <a:avLst>
              <a:gd name="adj" fmla="val 110909"/>
            </a:avLst>
          </a:prstGeom>
          <a:solidFill>
            <a:srgbClr val="786A6C"/>
          </a:solidFill>
          <a:ln/>
        </p:spPr>
      </p:sp>
      <p:sp>
        <p:nvSpPr>
          <p:cNvPr id="6" name="Shape 4"/>
          <p:cNvSpPr/>
          <p:nvPr/>
        </p:nvSpPr>
        <p:spPr>
          <a:xfrm>
            <a:off x="7061716" y="2388632"/>
            <a:ext cx="506968" cy="506968"/>
          </a:xfrm>
          <a:prstGeom prst="roundRect">
            <a:avLst>
              <a:gd name="adj" fmla="val 6668"/>
            </a:avLst>
          </a:prstGeom>
          <a:solidFill>
            <a:srgbClr val="5F5153"/>
          </a:solidFill>
          <a:ln/>
        </p:spPr>
      </p:sp>
      <p:sp>
        <p:nvSpPr>
          <p:cNvPr id="7" name="Text 5"/>
          <p:cNvSpPr/>
          <p:nvPr/>
        </p:nvSpPr>
        <p:spPr>
          <a:xfrm>
            <a:off x="7146191" y="2430840"/>
            <a:ext cx="338018" cy="422553"/>
          </a:xfrm>
          <a:prstGeom prst="rect">
            <a:avLst/>
          </a:prstGeom>
          <a:noFill/>
          <a:ln/>
        </p:spPr>
        <p:txBody>
          <a:bodyPr wrap="none" lIns="0" tIns="0" rIns="0" bIns="0" rtlCol="0" anchor="t"/>
          <a:lstStyle/>
          <a:p>
            <a:pPr algn="ctr" indent="0" marL="0">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1</a:t>
            </a:r>
            <a:endParaRPr lang="en-US" sz="2650" dirty="0"/>
          </a:p>
        </p:txBody>
      </p:sp>
      <p:sp>
        <p:nvSpPr>
          <p:cNvPr id="8" name="Text 6"/>
          <p:cNvSpPr/>
          <p:nvPr/>
        </p:nvSpPr>
        <p:spPr>
          <a:xfrm>
            <a:off x="788670" y="2466023"/>
            <a:ext cx="5399723" cy="704136"/>
          </a:xfrm>
          <a:prstGeom prst="rect">
            <a:avLst/>
          </a:prstGeom>
          <a:noFill/>
          <a:ln/>
        </p:spPr>
        <p:txBody>
          <a:bodyPr wrap="square" lIns="0" tIns="0" rIns="0" bIns="0" rtlCol="0" anchor="t"/>
          <a:lstStyle/>
          <a:p>
            <a:pPr algn="r"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1: Expanding Community Reach</a:t>
            </a:r>
            <a:endParaRPr lang="en-US" sz="2200" dirty="0"/>
          </a:p>
        </p:txBody>
      </p:sp>
      <p:sp>
        <p:nvSpPr>
          <p:cNvPr id="9" name="Text 7"/>
          <p:cNvSpPr/>
          <p:nvPr/>
        </p:nvSpPr>
        <p:spPr>
          <a:xfrm>
            <a:off x="788670" y="3305294"/>
            <a:ext cx="5399723" cy="721043"/>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Multilingual Support:</a:t>
            </a:r>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 Breaking language barriers to serve diverse populations.</a:t>
            </a:r>
            <a:endParaRPr lang="en-US" sz="1750" dirty="0"/>
          </a:p>
        </p:txBody>
      </p:sp>
      <p:sp>
        <p:nvSpPr>
          <p:cNvPr id="10" name="Text 8"/>
          <p:cNvSpPr/>
          <p:nvPr/>
        </p:nvSpPr>
        <p:spPr>
          <a:xfrm>
            <a:off x="788670" y="4105156"/>
            <a:ext cx="5399723" cy="721043"/>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Proactive Outbreak Alerts:</a:t>
            </a:r>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 Delivering geo-targeted notifications for local health trends.</a:t>
            </a:r>
            <a:endParaRPr lang="en-US" sz="1750" dirty="0"/>
          </a:p>
        </p:txBody>
      </p:sp>
      <p:sp>
        <p:nvSpPr>
          <p:cNvPr id="11" name="Text 9"/>
          <p:cNvSpPr/>
          <p:nvPr/>
        </p:nvSpPr>
        <p:spPr>
          <a:xfrm>
            <a:off x="788670" y="4905018"/>
            <a:ext cx="5399723" cy="108156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Local Health Directory:</a:t>
            </a:r>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 Integrating with local systems to map nearby clinics and pharmacies.</a:t>
            </a:r>
            <a:endParaRPr lang="en-US" sz="1750" dirty="0"/>
          </a:p>
        </p:txBody>
      </p:sp>
      <p:sp>
        <p:nvSpPr>
          <p:cNvPr id="12" name="Shape 10"/>
          <p:cNvSpPr/>
          <p:nvPr/>
        </p:nvSpPr>
        <p:spPr>
          <a:xfrm>
            <a:off x="7538204" y="3978950"/>
            <a:ext cx="676037" cy="30480"/>
          </a:xfrm>
          <a:prstGeom prst="roundRect">
            <a:avLst>
              <a:gd name="adj" fmla="val 110909"/>
            </a:avLst>
          </a:prstGeom>
          <a:solidFill>
            <a:srgbClr val="786A6C"/>
          </a:solidFill>
          <a:ln/>
        </p:spPr>
      </p:sp>
      <p:sp>
        <p:nvSpPr>
          <p:cNvPr id="13" name="Shape 11"/>
          <p:cNvSpPr/>
          <p:nvPr/>
        </p:nvSpPr>
        <p:spPr>
          <a:xfrm>
            <a:off x="7061716" y="3740706"/>
            <a:ext cx="506968" cy="506968"/>
          </a:xfrm>
          <a:prstGeom prst="roundRect">
            <a:avLst>
              <a:gd name="adj" fmla="val 6668"/>
            </a:avLst>
          </a:prstGeom>
          <a:solidFill>
            <a:srgbClr val="5F5153"/>
          </a:solidFill>
          <a:ln/>
        </p:spPr>
      </p:sp>
      <p:sp>
        <p:nvSpPr>
          <p:cNvPr id="14" name="Text 12"/>
          <p:cNvSpPr/>
          <p:nvPr/>
        </p:nvSpPr>
        <p:spPr>
          <a:xfrm>
            <a:off x="7146191" y="3782913"/>
            <a:ext cx="338018" cy="422553"/>
          </a:xfrm>
          <a:prstGeom prst="rect">
            <a:avLst/>
          </a:prstGeom>
          <a:noFill/>
          <a:ln/>
        </p:spPr>
        <p:txBody>
          <a:bodyPr wrap="none" lIns="0" tIns="0" rIns="0" bIns="0" rtlCol="0" anchor="t"/>
          <a:lstStyle/>
          <a:p>
            <a:pPr algn="ctr" indent="0" marL="0">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2</a:t>
            </a:r>
            <a:endParaRPr lang="en-US" sz="2650" dirty="0"/>
          </a:p>
        </p:txBody>
      </p:sp>
      <p:sp>
        <p:nvSpPr>
          <p:cNvPr id="15" name="Text 13"/>
          <p:cNvSpPr/>
          <p:nvPr/>
        </p:nvSpPr>
        <p:spPr>
          <a:xfrm>
            <a:off x="8442008" y="3818096"/>
            <a:ext cx="5399723" cy="704136"/>
          </a:xfrm>
          <a:prstGeom prst="rect">
            <a:avLst/>
          </a:prstGeom>
          <a:noFill/>
          <a:ln/>
        </p:spPr>
        <p:txBody>
          <a:bodyPr wrap="squar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2: Deepening Patient Integration</a:t>
            </a:r>
            <a:endParaRPr lang="en-US" sz="2200" dirty="0"/>
          </a:p>
        </p:txBody>
      </p:sp>
      <p:sp>
        <p:nvSpPr>
          <p:cNvPr id="16" name="Text 14"/>
          <p:cNvSpPr/>
          <p:nvPr/>
        </p:nvSpPr>
        <p:spPr>
          <a:xfrm>
            <a:off x="8442008" y="4657368"/>
            <a:ext cx="5399723" cy="721043"/>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Personalized Health Education:</a:t>
            </a:r>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 Tailoring content to improve individual health literacy.</a:t>
            </a:r>
            <a:endParaRPr lang="en-US" sz="1750" dirty="0"/>
          </a:p>
        </p:txBody>
      </p:sp>
      <p:sp>
        <p:nvSpPr>
          <p:cNvPr id="17" name="Text 15"/>
          <p:cNvSpPr/>
          <p:nvPr/>
        </p:nvSpPr>
        <p:spPr>
          <a:xfrm>
            <a:off x="8442008" y="5457230"/>
            <a:ext cx="5399723" cy="108156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Administrative Automation:</a:t>
            </a:r>
            <a:pPr algn="l" indent="0" marL="0">
              <a:lnSpc>
                <a:spcPts val="2800"/>
              </a:lnSpc>
              <a:buNone/>
            </a:pPr>
            <a:r>
              <a:rPr lang="en-US" sz="1750" dirty="0">
                <a:solidFill>
                  <a:srgbClr val="D3C9C5"/>
                </a:solidFill>
                <a:latin typeface="Noto Serif HK" pitchFamily="34" charset="0"/>
                <a:ea typeface="Noto Serif HK" pitchFamily="34" charset="-122"/>
                <a:cs typeface="Noto Serif HK" pitchFamily="34" charset="-120"/>
              </a:rPr>
              <a:t> Simplifying appointment scheduling and prescription refills.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72872"/>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Projected Impact: Measurable Health Outcomes</a:t>
            </a:r>
            <a:endParaRPr lang="en-US" sz="4450" dirty="0"/>
          </a:p>
        </p:txBody>
      </p:sp>
      <p:sp>
        <p:nvSpPr>
          <p:cNvPr id="3" name="Text 1"/>
          <p:cNvSpPr/>
          <p:nvPr/>
        </p:nvSpPr>
        <p:spPr>
          <a:xfrm>
            <a:off x="793790" y="294405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success will be defined by tangible, data-driven results.</a:t>
            </a:r>
            <a:endParaRPr lang="en-US" sz="1750" dirty="0"/>
          </a:p>
        </p:txBody>
      </p:sp>
      <p:sp>
        <p:nvSpPr>
          <p:cNvPr id="4" name="Shape 2"/>
          <p:cNvSpPr/>
          <p:nvPr/>
        </p:nvSpPr>
        <p:spPr>
          <a:xfrm>
            <a:off x="793790" y="3675459"/>
            <a:ext cx="3381018" cy="283488"/>
          </a:xfrm>
          <a:prstGeom prst="roundRect">
            <a:avLst>
              <a:gd name="adj" fmla="val 12002"/>
            </a:avLst>
          </a:prstGeom>
          <a:solidFill>
            <a:srgbClr val="5F5153"/>
          </a:solidFill>
          <a:ln/>
        </p:spPr>
      </p:sp>
      <p:sp>
        <p:nvSpPr>
          <p:cNvPr id="5" name="Shape 3"/>
          <p:cNvSpPr/>
          <p:nvPr/>
        </p:nvSpPr>
        <p:spPr>
          <a:xfrm>
            <a:off x="793790" y="3675459"/>
            <a:ext cx="2366605" cy="283488"/>
          </a:xfrm>
          <a:prstGeom prst="roundRect">
            <a:avLst>
              <a:gd name="adj" fmla="val 12002"/>
            </a:avLst>
          </a:prstGeom>
          <a:solidFill>
            <a:srgbClr val="E2C2B3"/>
          </a:solidFill>
          <a:ln/>
        </p:spPr>
      </p:sp>
      <p:sp>
        <p:nvSpPr>
          <p:cNvPr id="6" name="Text 4"/>
          <p:cNvSpPr/>
          <p:nvPr/>
        </p:nvSpPr>
        <p:spPr>
          <a:xfrm>
            <a:off x="4344829" y="3675459"/>
            <a:ext cx="607576" cy="283488"/>
          </a:xfrm>
          <a:prstGeom prst="rect">
            <a:avLst/>
          </a:prstGeom>
          <a:noFill/>
          <a:ln/>
        </p:spPr>
        <p:txBody>
          <a:bodyPr wrap="none" lIns="0" tIns="0" rIns="0" bIns="0" rtlCol="0" anchor="t"/>
          <a:lstStyle/>
          <a:p>
            <a:pPr algn="l" indent="0" marL="0">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70%</a:t>
            </a:r>
            <a:endParaRPr lang="en-US" sz="2200" dirty="0"/>
          </a:p>
        </p:txBody>
      </p:sp>
      <p:sp>
        <p:nvSpPr>
          <p:cNvPr id="7" name="Text 5"/>
          <p:cNvSpPr/>
          <p:nvPr/>
        </p:nvSpPr>
        <p:spPr>
          <a:xfrm>
            <a:off x="793790" y="4242316"/>
            <a:ext cx="3559969"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Empowering Individuals</a:t>
            </a:r>
            <a:endParaRPr lang="en-US" sz="2200" dirty="0"/>
          </a:p>
        </p:txBody>
      </p:sp>
      <p:sp>
        <p:nvSpPr>
          <p:cNvPr id="8" name="Text 6"/>
          <p:cNvSpPr/>
          <p:nvPr/>
        </p:nvSpPr>
        <p:spPr>
          <a:xfrm>
            <a:off x="793790" y="4732734"/>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Increase public health literacy and confident decision-making, measured through user engagement and sentiment analysis.</a:t>
            </a:r>
            <a:endParaRPr lang="en-US" sz="1750" dirty="0"/>
          </a:p>
        </p:txBody>
      </p:sp>
      <p:sp>
        <p:nvSpPr>
          <p:cNvPr id="9" name="Shape 7"/>
          <p:cNvSpPr/>
          <p:nvPr/>
        </p:nvSpPr>
        <p:spPr>
          <a:xfrm>
            <a:off x="5235893" y="3675459"/>
            <a:ext cx="3381018" cy="283488"/>
          </a:xfrm>
          <a:prstGeom prst="roundRect">
            <a:avLst>
              <a:gd name="adj" fmla="val 12002"/>
            </a:avLst>
          </a:prstGeom>
          <a:solidFill>
            <a:srgbClr val="5F5153"/>
          </a:solidFill>
          <a:ln/>
        </p:spPr>
      </p:sp>
      <p:sp>
        <p:nvSpPr>
          <p:cNvPr id="10" name="Shape 8"/>
          <p:cNvSpPr/>
          <p:nvPr/>
        </p:nvSpPr>
        <p:spPr>
          <a:xfrm>
            <a:off x="5235893" y="3675459"/>
            <a:ext cx="1690449" cy="283488"/>
          </a:xfrm>
          <a:prstGeom prst="roundRect">
            <a:avLst>
              <a:gd name="adj" fmla="val 12002"/>
            </a:avLst>
          </a:prstGeom>
          <a:solidFill>
            <a:srgbClr val="E2C2B3"/>
          </a:solidFill>
          <a:ln/>
        </p:spPr>
      </p:sp>
      <p:sp>
        <p:nvSpPr>
          <p:cNvPr id="11" name="Text 9"/>
          <p:cNvSpPr/>
          <p:nvPr/>
        </p:nvSpPr>
        <p:spPr>
          <a:xfrm>
            <a:off x="8786932" y="3675459"/>
            <a:ext cx="607576" cy="283488"/>
          </a:xfrm>
          <a:prstGeom prst="rect">
            <a:avLst/>
          </a:prstGeom>
          <a:noFill/>
          <a:ln/>
        </p:spPr>
        <p:txBody>
          <a:bodyPr wrap="none" lIns="0" tIns="0" rIns="0" bIns="0" rtlCol="0" anchor="t"/>
          <a:lstStyle/>
          <a:p>
            <a:pPr algn="l" indent="0" marL="0">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50%</a:t>
            </a:r>
            <a:endParaRPr lang="en-US" sz="2200" dirty="0"/>
          </a:p>
        </p:txBody>
      </p:sp>
      <p:sp>
        <p:nvSpPr>
          <p:cNvPr id="12" name="Text 10"/>
          <p:cNvSpPr/>
          <p:nvPr/>
        </p:nvSpPr>
        <p:spPr>
          <a:xfrm>
            <a:off x="5235893" y="4242316"/>
            <a:ext cx="3935254"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Combating Misinformation</a:t>
            </a:r>
            <a:endParaRPr lang="en-US" sz="2200" dirty="0"/>
          </a:p>
        </p:txBody>
      </p:sp>
      <p:sp>
        <p:nvSpPr>
          <p:cNvPr id="13" name="Text 11"/>
          <p:cNvSpPr/>
          <p:nvPr/>
        </p:nvSpPr>
        <p:spPr>
          <a:xfrm>
            <a:off x="5235893" y="473273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Establish a primary source of truth, measurably reducing the reach of harmful narratives online.</a:t>
            </a:r>
            <a:endParaRPr lang="en-US" sz="1750" dirty="0"/>
          </a:p>
        </p:txBody>
      </p:sp>
      <p:sp>
        <p:nvSpPr>
          <p:cNvPr id="14" name="Shape 12"/>
          <p:cNvSpPr/>
          <p:nvPr/>
        </p:nvSpPr>
        <p:spPr>
          <a:xfrm>
            <a:off x="9677995" y="3675459"/>
            <a:ext cx="3381018" cy="283488"/>
          </a:xfrm>
          <a:prstGeom prst="roundRect">
            <a:avLst>
              <a:gd name="adj" fmla="val 12002"/>
            </a:avLst>
          </a:prstGeom>
          <a:solidFill>
            <a:srgbClr val="5F5153"/>
          </a:solidFill>
          <a:ln/>
        </p:spPr>
      </p:sp>
      <p:sp>
        <p:nvSpPr>
          <p:cNvPr id="15" name="Shape 13"/>
          <p:cNvSpPr/>
          <p:nvPr/>
        </p:nvSpPr>
        <p:spPr>
          <a:xfrm>
            <a:off x="9677995" y="3675459"/>
            <a:ext cx="1014293" cy="283488"/>
          </a:xfrm>
          <a:prstGeom prst="roundRect">
            <a:avLst>
              <a:gd name="adj" fmla="val 12002"/>
            </a:avLst>
          </a:prstGeom>
          <a:solidFill>
            <a:srgbClr val="E2C2B3"/>
          </a:solidFill>
          <a:ln/>
        </p:spPr>
      </p:sp>
      <p:sp>
        <p:nvSpPr>
          <p:cNvPr id="16" name="Text 14"/>
          <p:cNvSpPr/>
          <p:nvPr/>
        </p:nvSpPr>
        <p:spPr>
          <a:xfrm>
            <a:off x="13229034" y="3675459"/>
            <a:ext cx="607576" cy="283488"/>
          </a:xfrm>
          <a:prstGeom prst="rect">
            <a:avLst/>
          </a:prstGeom>
          <a:noFill/>
          <a:ln/>
        </p:spPr>
        <p:txBody>
          <a:bodyPr wrap="none" lIns="0" tIns="0" rIns="0" bIns="0" rtlCol="0" anchor="t"/>
          <a:lstStyle/>
          <a:p>
            <a:pPr algn="l" indent="0" marL="0">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30%</a:t>
            </a:r>
            <a:endParaRPr lang="en-US" sz="2200" dirty="0"/>
          </a:p>
        </p:txBody>
      </p:sp>
      <p:sp>
        <p:nvSpPr>
          <p:cNvPr id="17" name="Text 15"/>
          <p:cNvSpPr/>
          <p:nvPr/>
        </p:nvSpPr>
        <p:spPr>
          <a:xfrm>
            <a:off x="9677995" y="4242316"/>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Increasing Healthcare Efficiency</a:t>
            </a:r>
            <a:endParaRPr lang="en-US" sz="2200" dirty="0"/>
          </a:p>
        </p:txBody>
      </p:sp>
      <p:sp>
        <p:nvSpPr>
          <p:cNvPr id="18" name="Text 16"/>
          <p:cNvSpPr/>
          <p:nvPr/>
        </p:nvSpPr>
        <p:spPr>
          <a:xfrm>
            <a:off x="9677995" y="5087064"/>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Decrease the load on non-urgent services, allowing healthcare professionals to focus on critical care.</a:t>
            </a:r>
            <a:endParaRPr lang="en-US" sz="1750" dirty="0"/>
          </a:p>
        </p:txBody>
      </p:sp>
      <p:sp>
        <p:nvSpPr>
          <p:cNvPr id="19" name="Text 17"/>
          <p:cNvSpPr/>
          <p:nvPr/>
        </p:nvSpPr>
        <p:spPr>
          <a:xfrm>
            <a:off x="793790" y="6793825"/>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These are projected impacts, actual results may vary based on adoption and implementation.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63491" y="1771531"/>
            <a:ext cx="12103298" cy="708779"/>
          </a:xfrm>
          <a:prstGeom prst="rect">
            <a:avLst/>
          </a:prstGeom>
          <a:noFill/>
          <a:ln/>
        </p:spPr>
        <p:txBody>
          <a:bodyPr wrap="none" lIns="0" tIns="0" rIns="0" bIns="0" rtlCol="0" anchor="t"/>
          <a:lstStyle/>
          <a:p>
            <a:pPr algn="ctr"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Summary: Redefining Health Information</a:t>
            </a:r>
            <a:endParaRPr lang="en-US" sz="4450" dirty="0"/>
          </a:p>
        </p:txBody>
      </p:sp>
      <p:sp>
        <p:nvSpPr>
          <p:cNvPr id="3" name="Text 1"/>
          <p:cNvSpPr/>
          <p:nvPr/>
        </p:nvSpPr>
        <p:spPr>
          <a:xfrm>
            <a:off x="1133951" y="3189089"/>
            <a:ext cx="12702659" cy="362903"/>
          </a:xfrm>
          <a:prstGeom prst="rect">
            <a:avLst/>
          </a:prstGeom>
          <a:noFill/>
          <a:ln/>
        </p:spPr>
        <p:txBody>
          <a:bodyPr wrap="none" lIns="0" tIns="0" rIns="0" bIns="0" rtlCol="0" anchor="t"/>
          <a:lstStyle/>
          <a:p>
            <a:pPr algn="ctr"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future of healthcare is intelligent, accessible, and built on trust. InfoMed AI is leading the way."</a:t>
            </a:r>
            <a:endParaRPr lang="en-US" sz="1750" dirty="0"/>
          </a:p>
        </p:txBody>
      </p:sp>
      <p:sp>
        <p:nvSpPr>
          <p:cNvPr id="4" name="Shape 2"/>
          <p:cNvSpPr/>
          <p:nvPr/>
        </p:nvSpPr>
        <p:spPr>
          <a:xfrm>
            <a:off x="793790" y="2933938"/>
            <a:ext cx="30480" cy="873204"/>
          </a:xfrm>
          <a:prstGeom prst="rect">
            <a:avLst/>
          </a:prstGeom>
          <a:solidFill>
            <a:srgbClr val="E2C2B3"/>
          </a:solidFill>
          <a:ln/>
        </p:spPr>
      </p:sp>
      <p:sp>
        <p:nvSpPr>
          <p:cNvPr id="5" name="Shape 3"/>
          <p:cNvSpPr/>
          <p:nvPr/>
        </p:nvSpPr>
        <p:spPr>
          <a:xfrm>
            <a:off x="793790" y="4062293"/>
            <a:ext cx="4196358" cy="2395657"/>
          </a:xfrm>
          <a:prstGeom prst="roundRect">
            <a:avLst>
              <a:gd name="adj" fmla="val 22724"/>
            </a:avLst>
          </a:prstGeom>
          <a:solidFill>
            <a:srgbClr val="5F5153"/>
          </a:solidFill>
          <a:ln/>
        </p:spPr>
      </p:sp>
      <p:sp>
        <p:nvSpPr>
          <p:cNvPr id="6" name="Text 4"/>
          <p:cNvSpPr/>
          <p:nvPr/>
        </p:nvSpPr>
        <p:spPr>
          <a:xfrm>
            <a:off x="1020604" y="42891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The Crisis</a:t>
            </a:r>
            <a:endParaRPr lang="en-US" sz="2200" dirty="0"/>
          </a:p>
        </p:txBody>
      </p:sp>
      <p:sp>
        <p:nvSpPr>
          <p:cNvPr id="7" name="Text 5"/>
          <p:cNvSpPr/>
          <p:nvPr/>
        </p:nvSpPr>
        <p:spPr>
          <a:xfrm>
            <a:off x="1020604" y="4779526"/>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Widespread misinformation is a direct threat to public health, leading to poor outcomes and system overload.</a:t>
            </a:r>
            <a:endParaRPr lang="en-US" sz="1750" dirty="0"/>
          </a:p>
        </p:txBody>
      </p:sp>
      <p:sp>
        <p:nvSpPr>
          <p:cNvPr id="8" name="Shape 6"/>
          <p:cNvSpPr/>
          <p:nvPr/>
        </p:nvSpPr>
        <p:spPr>
          <a:xfrm>
            <a:off x="5216962" y="4062293"/>
            <a:ext cx="4196358" cy="2395657"/>
          </a:xfrm>
          <a:prstGeom prst="roundRect">
            <a:avLst>
              <a:gd name="adj" fmla="val 22724"/>
            </a:avLst>
          </a:prstGeom>
          <a:solidFill>
            <a:srgbClr val="5F5153"/>
          </a:solidFill>
          <a:ln/>
        </p:spPr>
      </p:sp>
      <p:sp>
        <p:nvSpPr>
          <p:cNvPr id="9" name="Text 7"/>
          <p:cNvSpPr/>
          <p:nvPr/>
        </p:nvSpPr>
        <p:spPr>
          <a:xfrm>
            <a:off x="5443776" y="42891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Solution</a:t>
            </a:r>
            <a:endParaRPr lang="en-US" sz="2200" dirty="0"/>
          </a:p>
        </p:txBody>
      </p:sp>
      <p:sp>
        <p:nvSpPr>
          <p:cNvPr id="10" name="Text 8"/>
          <p:cNvSpPr/>
          <p:nvPr/>
        </p:nvSpPr>
        <p:spPr>
          <a:xfrm>
            <a:off x="5443776" y="477952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InfoMed AI, an accessible and trusted AI health ally built on a foundation of verified data.</a:t>
            </a:r>
            <a:endParaRPr lang="en-US" sz="1750" dirty="0"/>
          </a:p>
        </p:txBody>
      </p:sp>
      <p:sp>
        <p:nvSpPr>
          <p:cNvPr id="11" name="Shape 9"/>
          <p:cNvSpPr/>
          <p:nvPr/>
        </p:nvSpPr>
        <p:spPr>
          <a:xfrm>
            <a:off x="9640133" y="4062293"/>
            <a:ext cx="4196358" cy="2395657"/>
          </a:xfrm>
          <a:prstGeom prst="roundRect">
            <a:avLst>
              <a:gd name="adj" fmla="val 22724"/>
            </a:avLst>
          </a:prstGeom>
          <a:solidFill>
            <a:srgbClr val="5F5153"/>
          </a:solidFill>
          <a:ln/>
        </p:spPr>
      </p:sp>
      <p:sp>
        <p:nvSpPr>
          <p:cNvPr id="12" name="Text 10"/>
          <p:cNvSpPr/>
          <p:nvPr/>
        </p:nvSpPr>
        <p:spPr>
          <a:xfrm>
            <a:off x="9866948" y="42891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Future</a:t>
            </a:r>
            <a:endParaRPr lang="en-US" sz="2200" dirty="0"/>
          </a:p>
        </p:txBody>
      </p:sp>
      <p:sp>
        <p:nvSpPr>
          <p:cNvPr id="13" name="Text 11"/>
          <p:cNvSpPr/>
          <p:nvPr/>
        </p:nvSpPr>
        <p:spPr>
          <a:xfrm>
            <a:off x="9866948" y="4779526"/>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A fully integrated health partner that empowers individuals and strengthens community-wide health.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223046" y="2663190"/>
            <a:ext cx="5670590" cy="708779"/>
          </a:xfrm>
          <a:prstGeom prst="rect">
            <a:avLst/>
          </a:prstGeom>
          <a:noFill/>
          <a:ln/>
        </p:spPr>
        <p:txBody>
          <a:bodyPr wrap="none" lIns="0" tIns="0" rIns="0" bIns="0" rtlCol="0" anchor="t"/>
          <a:lstStyle/>
          <a:p>
            <a:pPr algn="ctr" indent="0" marL="0">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Thank You</a:t>
            </a:r>
            <a:endParaRPr lang="en-US" sz="4450" dirty="0"/>
          </a:p>
        </p:txBody>
      </p:sp>
      <p:sp>
        <p:nvSpPr>
          <p:cNvPr id="4" name="Text 1"/>
          <p:cNvSpPr/>
          <p:nvPr/>
        </p:nvSpPr>
        <p:spPr>
          <a:xfrm>
            <a:off x="8031361" y="3712131"/>
            <a:ext cx="4054078" cy="425291"/>
          </a:xfrm>
          <a:prstGeom prst="rect">
            <a:avLst/>
          </a:prstGeom>
          <a:noFill/>
          <a:ln/>
        </p:spPr>
        <p:txBody>
          <a:bodyPr wrap="none" lIns="0" tIns="0" rIns="0" bIns="0" rtlCol="0" anchor="t"/>
          <a:lstStyle/>
          <a:p>
            <a:pPr algn="ctr" indent="0" marL="0">
              <a:lnSpc>
                <a:spcPts val="3300"/>
              </a:lnSpc>
              <a:buNone/>
            </a:pPr>
            <a:r>
              <a:rPr lang="en-US" sz="2650" b="1" dirty="0">
                <a:solidFill>
                  <a:srgbClr val="FFF8F5"/>
                </a:solidFill>
                <a:latin typeface="Noto Serif HK Bold" pitchFamily="34" charset="0"/>
                <a:ea typeface="Noto Serif HK Bold" pitchFamily="34" charset="-122"/>
                <a:cs typeface="Noto Serif HK Bold" pitchFamily="34" charset="-120"/>
              </a:rPr>
              <a:t>Questions &amp; Discussion</a:t>
            </a:r>
            <a:endParaRPr lang="en-US" sz="2650" dirty="0"/>
          </a:p>
        </p:txBody>
      </p:sp>
      <p:sp>
        <p:nvSpPr>
          <p:cNvPr id="5" name="Text 2"/>
          <p:cNvSpPr/>
          <p:nvPr/>
        </p:nvSpPr>
        <p:spPr>
          <a:xfrm>
            <a:off x="6280190" y="4477583"/>
            <a:ext cx="7556421" cy="1088708"/>
          </a:xfrm>
          <a:prstGeom prst="rect">
            <a:avLst/>
          </a:prstGeom>
          <a:noFill/>
          <a:ln/>
        </p:spPr>
        <p:txBody>
          <a:bodyPr wrap="square" lIns="0" tIns="0" rIns="0" bIns="0" rtlCol="0" anchor="t"/>
          <a:lstStyle/>
          <a:p>
            <a:pPr algn="ctr" indent="0" marL="0">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Team: Viransh Jain (25BCE1371) | Aniket Phadke (25BCE1352) | Pranit Nitin Bhosale (25BCE1236) | Prasham Girish Hodlur (25BCE1515) | Udit Kumar Sahoo (25BCE1376)</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2025-09-17T22:14:48Z</dcterms:created>
  <dcterms:modified xsi:type="dcterms:W3CDTF">2025-09-17T22:14:48Z</dcterms:modified>
</cp:coreProperties>
</file>